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9CAFE-496F-47D9-9CEE-14788A76B0DA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3BE30-8B45-4B7A-8192-04785E51CC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801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98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45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53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597" y="6561952"/>
            <a:ext cx="646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77C5C-8883-4E90-AD2A-1B4DCA102EBF}" type="slidenum">
              <a:rPr lang="fr-FR" sz="1200" b="1" smtClean="0">
                <a:solidFill>
                  <a:schemeClr val="bg1"/>
                </a:solidFill>
                <a:latin typeface="+mj-lt"/>
              </a:rPr>
              <a:pPr algn="r"/>
              <a:t>‹N°›</a:t>
            </a:fld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67" y="1628800"/>
            <a:ext cx="10945284" cy="468052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88" indent="-360363">
              <a:defRPr sz="1800"/>
            </a:lvl2pPr>
            <a:lvl3pPr marL="1171575" indent="-285750">
              <a:buSzPct val="60000"/>
              <a:buFont typeface="Arial" pitchFamily="34" charset="0"/>
              <a:buChar char="•"/>
              <a:defRPr sz="1600"/>
            </a:lvl3pPr>
            <a:lvl4pPr marL="838200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1775520" y="6569968"/>
            <a:ext cx="10343752" cy="288032"/>
          </a:xfrm>
          <a:prstGeom prst="rect">
            <a:avLst/>
          </a:prstGeom>
        </p:spPr>
        <p:txBody>
          <a:bodyPr/>
          <a:lstStyle>
            <a:lvl1pPr algn="r">
              <a:defRPr sz="1100" cap="none" baseline="0">
                <a:solidFill>
                  <a:schemeClr val="accent5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403" y="980728"/>
            <a:ext cx="10972800" cy="6480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0989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597" y="6561952"/>
            <a:ext cx="646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77C5C-8883-4E90-AD2A-1B4DCA102EBF}" type="slidenum">
              <a:rPr lang="fr-FR" sz="1200" b="1" smtClean="0">
                <a:solidFill>
                  <a:schemeClr val="bg1"/>
                </a:solidFill>
                <a:latin typeface="+mj-lt"/>
              </a:rPr>
              <a:pPr algn="r"/>
              <a:t>‹N°›</a:t>
            </a:fld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67" y="1628800"/>
            <a:ext cx="10945284" cy="468052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88" indent="-360363">
              <a:defRPr sz="1800"/>
            </a:lvl2pPr>
            <a:lvl3pPr marL="1171575" indent="-285750">
              <a:buSzPct val="60000"/>
              <a:buFont typeface="Arial" pitchFamily="34" charset="0"/>
              <a:buChar char="•"/>
              <a:defRPr sz="1600"/>
            </a:lvl3pPr>
            <a:lvl4pPr marL="838200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1775520" y="6569968"/>
            <a:ext cx="10343752" cy="288032"/>
          </a:xfrm>
          <a:prstGeom prst="rect">
            <a:avLst/>
          </a:prstGeom>
        </p:spPr>
        <p:txBody>
          <a:bodyPr/>
          <a:lstStyle>
            <a:lvl1pPr algn="r">
              <a:defRPr sz="1100" cap="none" baseline="0">
                <a:solidFill>
                  <a:schemeClr val="accent5"/>
                </a:solidFill>
              </a:defRPr>
            </a:lvl1pPr>
          </a:lstStyle>
          <a:p>
            <a:r>
              <a:rPr lang="fr-FR" dirty="0"/>
              <a:t>Nom événement | Nom Prénom | </a:t>
            </a:r>
            <a:fld id="{DD316068-C9DC-4855-81DE-165773ED8427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403" y="980728"/>
            <a:ext cx="10972800" cy="6480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2434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597" y="6561952"/>
            <a:ext cx="646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77C5C-8883-4E90-AD2A-1B4DCA102EBF}" type="slidenum">
              <a:rPr lang="fr-FR" sz="1200" b="1" smtClean="0">
                <a:solidFill>
                  <a:schemeClr val="bg1"/>
                </a:solidFill>
                <a:latin typeface="+mj-lt"/>
              </a:rPr>
              <a:pPr algn="r"/>
              <a:t>‹N°›</a:t>
            </a:fld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67" y="1628800"/>
            <a:ext cx="10945284" cy="468052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88" indent="-360363">
              <a:defRPr sz="1800"/>
            </a:lvl2pPr>
            <a:lvl3pPr marL="1171575" indent="-285750">
              <a:buSzPct val="60000"/>
              <a:buFont typeface="Arial" pitchFamily="34" charset="0"/>
              <a:buChar char="•"/>
              <a:defRPr sz="1600"/>
            </a:lvl3pPr>
            <a:lvl4pPr marL="838200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1775520" y="6569968"/>
            <a:ext cx="10343752" cy="288032"/>
          </a:xfrm>
          <a:prstGeom prst="rect">
            <a:avLst/>
          </a:prstGeom>
        </p:spPr>
        <p:txBody>
          <a:bodyPr/>
          <a:lstStyle>
            <a:lvl1pPr algn="r">
              <a:defRPr sz="1100" cap="none" baseline="0">
                <a:solidFill>
                  <a:schemeClr val="accent5"/>
                </a:solidFill>
              </a:defRPr>
            </a:lvl1pPr>
          </a:lstStyle>
          <a:p>
            <a:r>
              <a:rPr lang="fr-FR" dirty="0"/>
              <a:t>Nom événement | Nom Prénom | </a:t>
            </a:r>
            <a:fld id="{DD316068-C9DC-4855-81DE-165773ED8427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403" y="980728"/>
            <a:ext cx="10972800" cy="6480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8603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2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95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0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1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1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44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71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6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49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23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49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https://gallery.mailchimp.com/412ea6c82a875e0e548534a31/images/1974a93f-8b33-46e6-b658-e3f2ee9785c5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17473" y="-467444"/>
            <a:ext cx="9144000" cy="2387600"/>
          </a:xfrm>
        </p:spPr>
        <p:txBody>
          <a:bodyPr/>
          <a:lstStyle/>
          <a:p>
            <a:r>
              <a:rPr lang="fr-FR" b="1" dirty="0">
                <a:solidFill>
                  <a:schemeClr val="accent1"/>
                </a:solidFill>
              </a:rPr>
              <a:t>Table ronde confort d’été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17176" y="2149755"/>
            <a:ext cx="9950824" cy="3467274"/>
          </a:xfrm>
        </p:spPr>
        <p:txBody>
          <a:bodyPr>
            <a:normAutofit/>
          </a:bodyPr>
          <a:lstStyle/>
          <a:p>
            <a:r>
              <a:rPr lang="fr-FR" sz="3000" dirty="0"/>
              <a:t>Les enjeux de la simulation pour la conception et la gestion des bâtiments en période caniculaire</a:t>
            </a:r>
          </a:p>
          <a:p>
            <a:endParaRPr lang="fr-FR" sz="3000" dirty="0"/>
          </a:p>
          <a:p>
            <a:r>
              <a:rPr lang="fr-FR" sz="3000" dirty="0"/>
              <a:t>IBPSA France, Chalons en Champagne, 20 mai 2022</a:t>
            </a:r>
          </a:p>
          <a:p>
            <a:endParaRPr lang="fr-FR" sz="3000" dirty="0"/>
          </a:p>
          <a:p>
            <a:r>
              <a:rPr lang="fr-FR" sz="2200" dirty="0"/>
              <a:t>Animée par Etienne Wurtz avec </a:t>
            </a:r>
            <a:endParaRPr lang="fr-FR" dirty="0"/>
          </a:p>
          <a:p>
            <a:r>
              <a:rPr lang="fr-FR" dirty="0"/>
              <a:t>Bruno </a:t>
            </a:r>
            <a:r>
              <a:rPr lang="fr-FR" dirty="0" err="1"/>
              <a:t>Peuportier</a:t>
            </a:r>
            <a:r>
              <a:rPr lang="fr-FR" dirty="0"/>
              <a:t>, </a:t>
            </a:r>
            <a:r>
              <a:rPr lang="fr-FR" dirty="0" err="1"/>
              <a:t>Anais</a:t>
            </a:r>
            <a:r>
              <a:rPr lang="fr-FR" dirty="0"/>
              <a:t> Machard, Bassam </a:t>
            </a:r>
            <a:r>
              <a:rPr lang="fr-FR" dirty="0" err="1"/>
              <a:t>Moujalled</a:t>
            </a:r>
            <a:r>
              <a:rPr lang="fr-FR" dirty="0"/>
              <a:t> et Maxime </a:t>
            </a:r>
            <a:r>
              <a:rPr lang="fr-FR" dirty="0" err="1"/>
              <a:t>Boulinguez</a:t>
            </a:r>
            <a:endParaRPr lang="fr-FR" dirty="0"/>
          </a:p>
        </p:txBody>
      </p:sp>
      <p:pic>
        <p:nvPicPr>
          <p:cNvPr id="4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023" y="5846628"/>
            <a:ext cx="971450" cy="78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55" y="5889498"/>
            <a:ext cx="835532" cy="746433"/>
          </a:xfrm>
          <a:prstGeom prst="rect">
            <a:avLst/>
          </a:prstGeom>
        </p:spPr>
      </p:pic>
      <p:pic>
        <p:nvPicPr>
          <p:cNvPr id="1026" name="Picture 2" descr="https://gallery.mailchimp.com/412ea6c82a875e0e548534a31/images/1974a93f-8b33-46e6-b658-e3f2ee9785c5.png"/>
          <p:cNvPicPr>
            <a:picLocks noChangeAspect="1" noChangeArrowheads="1"/>
          </p:cNvPicPr>
          <p:nvPr/>
        </p:nvPicPr>
        <p:blipFill>
          <a:blip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2319392" cy="89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3191" y="5978288"/>
            <a:ext cx="1986026" cy="609468"/>
          </a:xfrm>
          <a:prstGeom prst="rect">
            <a:avLst/>
          </a:prstGeom>
        </p:spPr>
      </p:pic>
      <p:pic>
        <p:nvPicPr>
          <p:cNvPr id="8" name="Picture 2" descr="CSTB">
            <a:extLst>
              <a:ext uri="{FF2B5EF4-FFF2-40B4-BE49-F238E27FC236}">
                <a16:creationId xmlns:a16="http://schemas.microsoft.com/office/drawing/2014/main" id="{A29AB098-A915-492B-86FF-6EF480A02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361" y="6037865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3977" y="6020031"/>
            <a:ext cx="914400" cy="52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32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Déroulement de la table ronde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184213"/>
            <a:ext cx="10515600" cy="4351338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Etienne Wurtz </a:t>
            </a:r>
            <a:r>
              <a:rPr lang="fr-FR" dirty="0"/>
              <a:t>: Quelques résultats de mesure issus de COMEPOS</a:t>
            </a:r>
          </a:p>
          <a:p>
            <a:r>
              <a:rPr lang="fr-FR" dirty="0">
                <a:solidFill>
                  <a:srgbClr val="FF0000"/>
                </a:solidFill>
              </a:rPr>
              <a:t>Bruno </a:t>
            </a:r>
            <a:r>
              <a:rPr lang="fr-FR" dirty="0" err="1">
                <a:solidFill>
                  <a:srgbClr val="FF0000"/>
                </a:solidFill>
              </a:rPr>
              <a:t>Peuportier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: Simulation de bâtiments soumis à des vagues de chaleur : quelques points de vigilance</a:t>
            </a:r>
          </a:p>
          <a:p>
            <a:r>
              <a:rPr lang="fr-FR" dirty="0">
                <a:solidFill>
                  <a:srgbClr val="FF0000"/>
                </a:solidFill>
              </a:rPr>
              <a:t>Bassam </a:t>
            </a:r>
            <a:r>
              <a:rPr lang="fr-FR" dirty="0" err="1">
                <a:solidFill>
                  <a:srgbClr val="FF0000"/>
                </a:solidFill>
              </a:rPr>
              <a:t>Moujalleb</a:t>
            </a:r>
            <a:r>
              <a:rPr lang="fr-FR" dirty="0"/>
              <a:t> : La prise en compte des occupants – Le projet </a:t>
            </a:r>
            <a:r>
              <a:rPr lang="fr-FR" dirty="0" err="1"/>
              <a:t>Creativ</a:t>
            </a:r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Anais Machard </a:t>
            </a:r>
            <a:r>
              <a:rPr lang="fr-FR" dirty="0"/>
              <a:t>: Modélisation de techniques de rafraichissement passifs permettant de s’adapter aux changements climatiques</a:t>
            </a:r>
          </a:p>
          <a:p>
            <a:r>
              <a:rPr lang="fr-FR" dirty="0">
                <a:solidFill>
                  <a:srgbClr val="FF0000"/>
                </a:solidFill>
              </a:rPr>
              <a:t>Maxime </a:t>
            </a:r>
            <a:r>
              <a:rPr lang="fr-FR" dirty="0" err="1">
                <a:solidFill>
                  <a:srgbClr val="FF0000"/>
                </a:solidFill>
              </a:rPr>
              <a:t>Boulinguez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: Des solutions technologiques efficaces pour gérer les fortes chaleurs en conditions tropicales</a:t>
            </a:r>
          </a:p>
        </p:txBody>
      </p:sp>
    </p:spTree>
    <p:extLst>
      <p:ext uri="{BB962C8B-B14F-4D97-AF65-F5344CB8AC3E}">
        <p14:creationId xmlns:p14="http://schemas.microsoft.com/office/powerpoint/2010/main" val="849286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935760" y="-1519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chemeClr val="bg1"/>
                </a:solidFill>
              </a:rPr>
              <a:t>Retour d’expérience COMEPOS</a:t>
            </a:r>
          </a:p>
          <a:p>
            <a:pPr algn="r"/>
            <a:r>
              <a:rPr lang="fr-FR" dirty="0">
                <a:solidFill>
                  <a:schemeClr val="bg1"/>
                </a:solidFill>
              </a:rPr>
              <a:t>Confort d’été et potentiel de rafraichissement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625" y="1813046"/>
            <a:ext cx="6261820" cy="406422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30233" y="726717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Site de Chaumes en Brie occupé par un couple avec un enfant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Le rafraichissement nocturne est possible, mais non exploité</a:t>
            </a:r>
          </a:p>
          <a:p>
            <a:r>
              <a:rPr lang="fr-FR" dirty="0"/>
              <a:t> 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87" y="2828841"/>
            <a:ext cx="2362228" cy="177102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12" y="4726489"/>
            <a:ext cx="2396903" cy="179836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258625" y="894093"/>
            <a:ext cx="54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Période </a:t>
            </a:r>
            <a:r>
              <a:rPr lang="fr-FR" sz="2400" u="sng" dirty="0"/>
              <a:t>occupée</a:t>
            </a:r>
            <a:r>
              <a:rPr lang="fr-FR" sz="2400" dirty="0"/>
              <a:t> vs période </a:t>
            </a:r>
            <a:r>
              <a:rPr lang="fr-FR" sz="2400" u="sng" dirty="0"/>
              <a:t>inoccupée</a:t>
            </a:r>
            <a:r>
              <a:rPr lang="fr-FR" sz="2400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83628" y="2167842"/>
            <a:ext cx="857192" cy="32955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414397" y="2167842"/>
            <a:ext cx="1442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Faible dynamique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619303" y="2133267"/>
            <a:ext cx="1442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Faible dynamique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6350342" y="1290586"/>
            <a:ext cx="1617867" cy="842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8066420" y="1353099"/>
            <a:ext cx="1341948" cy="779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6135458" y="1353099"/>
            <a:ext cx="1852479" cy="670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1239254" y="128678"/>
            <a:ext cx="95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50"/>
                </a:solidFill>
              </a:rPr>
              <a:t>QUELQUES RESULTATS MESURES DE TEMPERATURE DANS COMEPOS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673444" y="5912258"/>
            <a:ext cx="6020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L’occupant subit totalement les conditions extérieures avec un inconfort estival très important</a:t>
            </a:r>
          </a:p>
        </p:txBody>
      </p:sp>
    </p:spTree>
    <p:extLst>
      <p:ext uri="{BB962C8B-B14F-4D97-AF65-F5344CB8AC3E}">
        <p14:creationId xmlns:p14="http://schemas.microsoft.com/office/powerpoint/2010/main" val="3174089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935760" y="-1519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chemeClr val="bg1"/>
                </a:solidFill>
              </a:rPr>
              <a:t>Retour d’expérience COMEPOS</a:t>
            </a:r>
          </a:p>
          <a:p>
            <a:pPr algn="r"/>
            <a:r>
              <a:rPr lang="fr-FR" dirty="0">
                <a:solidFill>
                  <a:schemeClr val="bg1"/>
                </a:solidFill>
              </a:rPr>
              <a:t>Confort d’été et potentiel de rafraichissement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587" y="552187"/>
            <a:ext cx="8552095" cy="557705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312606" y="135606"/>
            <a:ext cx="10053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all" dirty="0">
                <a:solidFill>
                  <a:srgbClr val="00B050"/>
                </a:solidFill>
              </a:rPr>
              <a:t>Une très légère influence liée à l’ouverture des fenêtres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511824" y="6035295"/>
            <a:ext cx="7537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Des températures dépassant les 30 degrés à l’intérieur des chambres</a:t>
            </a:r>
          </a:p>
          <a:p>
            <a:pPr algn="ctr"/>
            <a:r>
              <a:rPr lang="fr-FR" sz="2000" dirty="0"/>
              <a:t>Peut-on rafraichir sans climatiser?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42" y="4450016"/>
            <a:ext cx="3133591" cy="209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7313"/>
            <a:ext cx="3611365" cy="20175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60439" y="3628103"/>
            <a:ext cx="2374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Ozoir</a:t>
            </a:r>
            <a:r>
              <a:rPr lang="fr-FR" dirty="0"/>
              <a:t> La Ferrière</a:t>
            </a:r>
          </a:p>
        </p:txBody>
      </p:sp>
    </p:spTree>
    <p:extLst>
      <p:ext uri="{BB962C8B-B14F-4D97-AF65-F5344CB8AC3E}">
        <p14:creationId xmlns:p14="http://schemas.microsoft.com/office/powerpoint/2010/main" val="2912113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935760" y="-1519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chemeClr val="bg1"/>
                </a:solidFill>
              </a:rPr>
              <a:t>Retour d’expérience COMEPOS</a:t>
            </a:r>
          </a:p>
          <a:p>
            <a:pPr algn="r"/>
            <a:r>
              <a:rPr lang="fr-FR" dirty="0">
                <a:solidFill>
                  <a:schemeClr val="bg1"/>
                </a:solidFill>
              </a:rPr>
              <a:t>Confort d’été et potentiel de rafraichissement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412" y="1741352"/>
            <a:ext cx="6827043" cy="4481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7110" y="4430247"/>
            <a:ext cx="3143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Site de saint Quentin de Baron </a:t>
            </a:r>
          </a:p>
          <a:p>
            <a:r>
              <a:rPr lang="fr-FR" dirty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240016" y="5327551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Ouverture des fenêtres/VR au réveil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6240016" y="3804254"/>
            <a:ext cx="864096" cy="1512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7104112" y="4005064"/>
            <a:ext cx="360040" cy="1312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6888088" y="4098514"/>
            <a:ext cx="210542" cy="1218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703" y="2275020"/>
            <a:ext cx="2866341" cy="172332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279576" y="107090"/>
            <a:ext cx="7735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50"/>
                </a:solidFill>
              </a:rPr>
              <a:t>DES MOYENS SIMPLES A METTRE EN ŒUVRE POUR RESPECTER DES CONDITIONS DE CONFORT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197383" y="6067653"/>
            <a:ext cx="6893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L’ouverture pertinente des fenêtres et une conception optimale permet de limiter fortement la surchauffe en Gironde </a:t>
            </a:r>
          </a:p>
        </p:txBody>
      </p:sp>
    </p:spTree>
    <p:extLst>
      <p:ext uri="{BB962C8B-B14F-4D97-AF65-F5344CB8AC3E}">
        <p14:creationId xmlns:p14="http://schemas.microsoft.com/office/powerpoint/2010/main" val="190134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1" y="1887795"/>
            <a:ext cx="6118761" cy="350417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407695" y="440819"/>
            <a:ext cx="860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50"/>
                </a:solidFill>
              </a:rPr>
              <a:t>MISE EN ŒUVRE DE SOLUTIONS A TRES BASSE CONSOMMATION 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02" y="1631938"/>
            <a:ext cx="4162207" cy="422479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4367808" y="5589240"/>
            <a:ext cx="720080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85505" y="588846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Rafraichissement par le vide sanitaire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948238" y="580631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Rafraichissement par ventilation naturelle</a:t>
            </a:r>
          </a:p>
        </p:txBody>
      </p:sp>
    </p:spTree>
    <p:extLst>
      <p:ext uri="{BB962C8B-B14F-4D97-AF65-F5344CB8AC3E}">
        <p14:creationId xmlns:p14="http://schemas.microsoft.com/office/powerpoint/2010/main" val="2944128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De nombreuses questions restent posées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1947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solidFill>
                  <a:schemeClr val="accent1"/>
                </a:solidFill>
              </a:rPr>
              <a:t>Echelle des systèmes, de l’enveloppe, du quartier? Temporalité?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Ventilation naturelle, PV + climatisation, Rafraichissement adiabatique, végétalisation, innovations technologiques ?</a:t>
            </a:r>
          </a:p>
          <a:p>
            <a:endParaRPr lang="fr-FR" dirty="0"/>
          </a:p>
          <a:p>
            <a:r>
              <a:rPr lang="fr-FR" dirty="0">
                <a:solidFill>
                  <a:schemeClr val="accent6"/>
                </a:solidFill>
              </a:rPr>
              <a:t>Intersaison, été, canicule (et post canicules), changements climatiques, solutions hybrides ?</a:t>
            </a:r>
          </a:p>
          <a:p>
            <a:endParaRPr lang="fr-FR" dirty="0"/>
          </a:p>
          <a:p>
            <a:r>
              <a:rPr lang="fr-FR" dirty="0"/>
              <a:t>Pertinence des outils de simulation, fiabilité des données et des modèles, prise en compte des zones géographiques, du comportement des usagers?</a:t>
            </a:r>
          </a:p>
        </p:txBody>
      </p:sp>
    </p:spTree>
    <p:extLst>
      <p:ext uri="{BB962C8B-B14F-4D97-AF65-F5344CB8AC3E}">
        <p14:creationId xmlns:p14="http://schemas.microsoft.com/office/powerpoint/2010/main" val="35897291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360</Words>
  <Application>Microsoft Office PowerPoint</Application>
  <PresentationFormat>Grand écran</PresentationFormat>
  <Paragraphs>48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Table ronde confort d’été</vt:lpstr>
      <vt:lpstr>Déroulement de la table ronde</vt:lpstr>
      <vt:lpstr>Présentation PowerPoint</vt:lpstr>
      <vt:lpstr>Présentation PowerPoint</vt:lpstr>
      <vt:lpstr>Présentation PowerPoint</vt:lpstr>
      <vt:lpstr>Présentation PowerPoint</vt:lpstr>
      <vt:lpstr>De nombreuses questions restent posées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ronde confort d’été</dc:title>
  <dc:creator>WURTZ Etienne 231767</dc:creator>
  <cp:lastModifiedBy>CHADI MAALOUF</cp:lastModifiedBy>
  <cp:revision>12</cp:revision>
  <dcterms:created xsi:type="dcterms:W3CDTF">2022-05-18T14:13:06Z</dcterms:created>
  <dcterms:modified xsi:type="dcterms:W3CDTF">2022-05-20T09:06:12Z</dcterms:modified>
</cp:coreProperties>
</file>